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274" r:id="rId3"/>
    <p:sldId id="542" r:id="rId4"/>
    <p:sldId id="276" r:id="rId5"/>
    <p:sldId id="591" r:id="rId6"/>
    <p:sldId id="576" r:id="rId7"/>
    <p:sldId id="617" r:id="rId8"/>
    <p:sldId id="579" r:id="rId9"/>
    <p:sldId id="596" r:id="rId10"/>
    <p:sldId id="595" r:id="rId11"/>
    <p:sldId id="597" r:id="rId12"/>
    <p:sldId id="598" r:id="rId13"/>
    <p:sldId id="599" r:id="rId14"/>
    <p:sldId id="590" r:id="rId15"/>
    <p:sldId id="609" r:id="rId16"/>
    <p:sldId id="610" r:id="rId17"/>
    <p:sldId id="611" r:id="rId18"/>
    <p:sldId id="572" r:id="rId19"/>
    <p:sldId id="588" r:id="rId20"/>
    <p:sldId id="600" r:id="rId21"/>
    <p:sldId id="601" r:id="rId22"/>
    <p:sldId id="602" r:id="rId23"/>
    <p:sldId id="545" r:id="rId24"/>
    <p:sldId id="608" r:id="rId25"/>
    <p:sldId id="603" r:id="rId26"/>
    <p:sldId id="604" r:id="rId27"/>
    <p:sldId id="606" r:id="rId28"/>
    <p:sldId id="589" r:id="rId29"/>
    <p:sldId id="558" r:id="rId30"/>
    <p:sldId id="559" r:id="rId31"/>
    <p:sldId id="613" r:id="rId32"/>
    <p:sldId id="612" r:id="rId33"/>
    <p:sldId id="560" r:id="rId34"/>
    <p:sldId id="594" r:id="rId35"/>
    <p:sldId id="614" r:id="rId36"/>
    <p:sldId id="615" r:id="rId37"/>
    <p:sldId id="616" r:id="rId38"/>
    <p:sldId id="457" r:id="rId39"/>
    <p:sldId id="585" r:id="rId40"/>
    <p:sldId id="419" r:id="rId41"/>
    <p:sldId id="420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274"/>
            <p14:sldId id="542"/>
            <p14:sldId id="276"/>
            <p14:sldId id="591"/>
            <p14:sldId id="576"/>
            <p14:sldId id="617"/>
            <p14:sldId id="579"/>
            <p14:sldId id="596"/>
            <p14:sldId id="595"/>
            <p14:sldId id="597"/>
            <p14:sldId id="598"/>
            <p14:sldId id="599"/>
            <p14:sldId id="590"/>
            <p14:sldId id="609"/>
            <p14:sldId id="610"/>
            <p14:sldId id="611"/>
            <p14:sldId id="572"/>
            <p14:sldId id="588"/>
            <p14:sldId id="600"/>
            <p14:sldId id="601"/>
            <p14:sldId id="602"/>
            <p14:sldId id="545"/>
            <p14:sldId id="608"/>
            <p14:sldId id="603"/>
            <p14:sldId id="604"/>
            <p14:sldId id="606"/>
            <p14:sldId id="589"/>
            <p14:sldId id="558"/>
            <p14:sldId id="559"/>
            <p14:sldId id="613"/>
            <p14:sldId id="612"/>
            <p14:sldId id="560"/>
            <p14:sldId id="594"/>
            <p14:sldId id="614"/>
            <p14:sldId id="615"/>
            <p14:sldId id="616"/>
          </p14:sldIdLst>
        </p14:section>
        <p14:section name="Summary" id="{74E48815-88DC-41B3-A7D7-FC3F3F742483}">
          <p14:sldIdLst>
            <p14:sldId id="457"/>
            <p14:sldId id="585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BEEDC"/>
    <a:srgbClr val="C6C0AA"/>
    <a:srgbClr val="F0A22E"/>
    <a:srgbClr val="603A14"/>
    <a:srgbClr val="E85C0E"/>
    <a:srgbClr val="BAB398"/>
    <a:srgbClr val="ADA485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3" autoAdjust="0"/>
    <p:restoredTop sz="76290" autoAdjust="0"/>
  </p:normalViewPr>
  <p:slideViewPr>
    <p:cSldViewPr>
      <p:cViewPr>
        <p:scale>
          <a:sx n="60" d="100"/>
          <a:sy n="60" d="100"/>
        </p:scale>
        <p:origin x="154" y="19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4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86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94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8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82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5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455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9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8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0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"for-triggers" or just "triggers"</a:t>
            </a:r>
          </a:p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84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Before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Key words for getting data inside them are NEW and OLD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90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62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3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user defined functions and store procedures in both MySQL and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triggers that apply a given </a:t>
            </a:r>
            <a:br>
              <a:rPr lang="en-US" sz="1600" dirty="0"/>
            </a:br>
            <a:r>
              <a:rPr lang="en-US" sz="1600" dirty="0"/>
              <a:t>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transactions if we want to be </a:t>
            </a:r>
            <a:br>
              <a:rPr lang="en-US" sz="1600" dirty="0"/>
            </a:br>
            <a:r>
              <a:rPr lang="en-US" sz="1600" dirty="0"/>
              <a:t>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</a:t>
            </a:r>
            <a:br>
              <a:rPr lang="en-US" sz="1600" dirty="0"/>
            </a:br>
            <a:r>
              <a:rPr lang="en-US" sz="1600" dirty="0"/>
              <a:t>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02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56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44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1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38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6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6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400"/>
            <a:ext cx="7162799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User-defined functions, procedures and triggers, Transactions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54" y="4351845"/>
            <a:ext cx="1715156" cy="17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– </a:t>
            </a:r>
            <a:r>
              <a:rPr lang="en-US" dirty="0"/>
              <a:t>Create </a:t>
            </a:r>
            <a:r>
              <a:rPr lang="en-US" dirty="0" smtClean="0"/>
              <a:t>Functions Setup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65360"/>
              </p:ext>
            </p:extLst>
          </p:nvPr>
        </p:nvGraphicFramePr>
        <p:xfrm>
          <a:off x="760412" y="2057400"/>
          <a:ext cx="10634418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44806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0412" y="1141977"/>
            <a:ext cx="2027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projects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12842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– </a:t>
            </a:r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udf_project_weeks (start_date DATETIME, end_date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 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 (end_date IS NULL) THEN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end_date := NOW();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 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projectWeeks := DATEDIFF(end_date, start_date)/7;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037012" y="968438"/>
            <a:ext cx="3290755" cy="476903"/>
          </a:xfrm>
          <a:prstGeom prst="wedgeRoundRectCallout">
            <a:avLst>
              <a:gd name="adj1" fmla="val -21750"/>
              <a:gd name="adj2" fmla="val 60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Function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noProof="1" smtClean="0">
                <a:solidFill>
                  <a:srgbClr val="FFFFFF"/>
                </a:solidFill>
              </a:rPr>
              <a:t>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85112" y="2162837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837481" y="2324223"/>
            <a:ext cx="3290755" cy="476903"/>
          </a:xfrm>
          <a:prstGeom prst="wedgeRoundRectCallout">
            <a:avLst>
              <a:gd name="adj1" fmla="val -60652"/>
              <a:gd name="adj2" fmla="val -30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Value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475657" y="2879847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80212" y="3685097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IF Statement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561012" y="5235428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result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9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</a:t>
            </a:r>
            <a:r>
              <a:rPr lang="en-US" dirty="0" smtClean="0"/>
              <a:t>Execute </a:t>
            </a:r>
            <a:r>
              <a:rPr lang="en-US" dirty="0"/>
              <a:t>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p.project_id,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p.start_date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p.end_date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udf_project_weeks(p.start_date, p.end_date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project_weeks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projects AS p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499686"/>
              </p:ext>
            </p:extLst>
          </p:nvPr>
        </p:nvGraphicFramePr>
        <p:xfrm>
          <a:off x="684212" y="4212287"/>
          <a:ext cx="10634420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project_weeks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5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52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960812" y="1612450"/>
            <a:ext cx="3290755" cy="476903"/>
          </a:xfrm>
          <a:prstGeom prst="wedgeRoundRectCallout">
            <a:avLst>
              <a:gd name="adj1" fmla="val -21750"/>
              <a:gd name="adj2" fmla="val 60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Call function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5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"/>
            <a:ext cx="12188825" cy="7847282"/>
          </a:xfrm>
          <a:blipFill>
            <a:blip r:embed="rId3"/>
            <a:tile tx="0" ty="0" sx="100000" sy="100000" flip="none" algn="tl"/>
          </a:blip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Transactions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9817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name of the game?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1334590"/>
            <a:ext cx="6920548" cy="51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Checkpoints in games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3" y="4791591"/>
            <a:ext cx="1213167" cy="1737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797" y="4191000"/>
            <a:ext cx="233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CHECKPOINT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63570" y="4191000"/>
            <a:ext cx="233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CHECKPOINT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0" y="5425279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Raziel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0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7998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371600"/>
            <a:ext cx="112014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SQL Server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  <a:endParaRPr lang="en-US" sz="3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66405" y="4038600"/>
            <a:ext cx="11201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MySQL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autocommit=0;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 TRANSACTION;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COMMIT;</a:t>
            </a:r>
            <a:endParaRPr lang="en-US" sz="3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113212" y="1282163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180012" y="4343400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046412" y="2281645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198812" y="5069651"/>
            <a:ext cx="3290755" cy="476903"/>
          </a:xfrm>
          <a:prstGeom prst="wedgeRoundRectCallout">
            <a:avLst>
              <a:gd name="adj1" fmla="val -61022"/>
              <a:gd name="adj2" fmla="val 25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808458" y="2995423"/>
            <a:ext cx="3290755" cy="476903"/>
          </a:xfrm>
          <a:prstGeom prst="wedgeRoundRectCallout">
            <a:avLst>
              <a:gd name="adj1" fmla="val -68802"/>
              <a:gd name="adj2" fmla="val 21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2876350" y="5748474"/>
            <a:ext cx="3290755" cy="476903"/>
          </a:xfrm>
          <a:prstGeom prst="wedgeRoundRectCallout">
            <a:avLst>
              <a:gd name="adj1" fmla="val -67691"/>
              <a:gd name="adj2" fmla="val 21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571412" cy="8380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Stored Procedures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33434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31" y="1828800"/>
            <a:ext cx="7847456" cy="424494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Stored Procedures Basics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6" y="3153747"/>
            <a:ext cx="3143770" cy="27286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1344" y="1295400"/>
            <a:ext cx="378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ENGINE PROCESS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767331" y="3594920"/>
            <a:ext cx="390919" cy="712705"/>
          </a:xfrm>
          <a:prstGeom prst="upArrow">
            <a:avLst>
              <a:gd name="adj1" fmla="val 39026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529549" y="1828800"/>
            <a:ext cx="27671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START </a:t>
            </a:r>
            <a:b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CAR ENGINE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1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#5604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Stored Procedures Basics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5961604" y="2478311"/>
            <a:ext cx="4744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PROCEDURE PROCESS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837104" y="4352495"/>
            <a:ext cx="390919" cy="712705"/>
          </a:xfrm>
          <a:prstGeom prst="upArrow">
            <a:avLst>
              <a:gd name="adj1" fmla="val 39026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544925" y="1791747"/>
            <a:ext cx="27605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CALL </a:t>
            </a:r>
            <a:b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PROCEDURE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5" y="3352800"/>
            <a:ext cx="2542590" cy="2712096"/>
          </a:xfrm>
          <a:solidFill>
            <a:schemeClr val="accent1"/>
          </a:solidFill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977613" y="3352800"/>
            <a:ext cx="6712615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INSERTS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TRANSACTIONS..</a:t>
            </a:r>
            <a:endParaRPr lang="en-US" sz="3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6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350828"/>
              </p:ext>
            </p:extLst>
          </p:nvPr>
        </p:nvGraphicFramePr>
        <p:xfrm>
          <a:off x="455612" y="1295400"/>
          <a:ext cx="7865428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2714">
                  <a:extLst>
                    <a:ext uri="{9D8B030D-6E8A-4147-A177-3AD203B41FA5}">
                      <a16:colId xmlns:a16="http://schemas.microsoft.com/office/drawing/2014/main" val="1904328671"/>
                    </a:ext>
                  </a:extLst>
                </a:gridCol>
                <a:gridCol w="3932714">
                  <a:extLst>
                    <a:ext uri="{9D8B030D-6E8A-4147-A177-3AD203B41FA5}">
                      <a16:colId xmlns:a16="http://schemas.microsoft.com/office/drawing/2014/main" val="4248995314"/>
                    </a:ext>
                  </a:extLst>
                </a:gridCol>
              </a:tblGrid>
              <a:tr h="393046"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EmployeeID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ProjectID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5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8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04947035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SQL Server – Create Stored Procedures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455612" y="4623281"/>
            <a:ext cx="102630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Assign projects to employees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If an employee has more than 3 projects throw exception </a:t>
            </a:r>
            <a:b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and rollback the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Finally, commit the changes</a:t>
            </a:r>
            <a:endParaRPr lang="bg-BG" sz="32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5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Server – Creating 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838200"/>
            <a:ext cx="10058401" cy="60016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udp_AssignProject (@EmployeeID INT, @ProjectID INT)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@maxEmployeeProjectsCount INT =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@employeeProjectsCount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@employeeProjectsCount = (SELECT COUNT(*)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[dbo].[EmployeesProjects] AS ep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WHERE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ep.EmployeeId = @EmployeeID)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INTO [dbo].[EmployeesProjects](EmployeeID, 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(@EmployeeID, @ProjectID)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(@employeeProjectsCount &gt; @maxEmployeeProjectsCount)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employee has too many projects',16,1)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44233" y="1151121"/>
            <a:ext cx="3290755" cy="449080"/>
          </a:xfrm>
          <a:prstGeom prst="wedgeRoundRectCallout">
            <a:avLst>
              <a:gd name="adj1" fmla="val -61022"/>
              <a:gd name="adj2" fmla="val -528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Procedure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37412" y="1451342"/>
            <a:ext cx="3290755" cy="449080"/>
          </a:xfrm>
          <a:prstGeom prst="wedgeRoundRectCallout">
            <a:avLst>
              <a:gd name="adj1" fmla="val -34779"/>
              <a:gd name="adj2" fmla="val -106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77369" y="2513564"/>
            <a:ext cx="3290755" cy="839236"/>
          </a:xfrm>
          <a:prstGeom prst="wedgeRoundRectCallout">
            <a:avLst>
              <a:gd name="adj1" fmla="val -54075"/>
              <a:gd name="adj2" fmla="val -274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 Declaration </a:t>
            </a:r>
            <a:r>
              <a:rPr lang="en-US" sz="2800" noProof="1">
                <a:solidFill>
                  <a:srgbClr val="FFFFFF"/>
                </a:solidFill>
              </a:rPr>
              <a:t>and </a:t>
            </a:r>
            <a:r>
              <a:rPr lang="en-US" sz="2800" noProof="1" smtClean="0">
                <a:solidFill>
                  <a:srgbClr val="FFFFFF"/>
                </a:solidFill>
              </a:rPr>
              <a:t>Initialization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08412" y="3060475"/>
            <a:ext cx="3290755" cy="449080"/>
          </a:xfrm>
          <a:prstGeom prst="wedgeRoundRectCallout">
            <a:avLst>
              <a:gd name="adj1" fmla="val -61408"/>
              <a:gd name="adj2" fmla="val -13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364669" y="3885242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Insert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75212" y="5194369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88815" y="4817498"/>
            <a:ext cx="2706555" cy="376871"/>
          </a:xfrm>
          <a:prstGeom prst="wedgeRoundRectCallout">
            <a:avLst>
              <a:gd name="adj1" fmla="val 64361"/>
              <a:gd name="adj2" fmla="val -187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Throw Exception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494212" y="6017106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97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Server – </a:t>
            </a:r>
            <a:r>
              <a:rPr lang="en-US" altLang="en-US" dirty="0" smtClean="0"/>
              <a:t>Execute procedure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88815" y="2971800"/>
            <a:ext cx="11696797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udp_AssignProject 263, 3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903412" y="22098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Execute Procedure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121034" y="20320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325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5612" y="1295400"/>
          <a:ext cx="7865428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2714">
                  <a:extLst>
                    <a:ext uri="{9D8B030D-6E8A-4147-A177-3AD203B41FA5}">
                      <a16:colId xmlns:a16="http://schemas.microsoft.com/office/drawing/2014/main" val="1904328671"/>
                    </a:ext>
                  </a:extLst>
                </a:gridCol>
                <a:gridCol w="3932714">
                  <a:extLst>
                    <a:ext uri="{9D8B030D-6E8A-4147-A177-3AD203B41FA5}">
                      <a16:colId xmlns:a16="http://schemas.microsoft.com/office/drawing/2014/main" val="4248995314"/>
                    </a:ext>
                  </a:extLst>
                </a:gridCol>
              </a:tblGrid>
              <a:tr h="393046"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EmployeeID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ProjectID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5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8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04947035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– Create Stored Procedures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455612" y="4623281"/>
            <a:ext cx="102630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Assign projects to employees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If an employee has more than 3 projects throw exception </a:t>
            </a:r>
            <a:b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and rollback the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Finally, commit the changes</a:t>
            </a:r>
            <a:endParaRPr lang="bg-BG" sz="32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</a:t>
            </a:r>
            <a:r>
              <a:rPr lang="en-US" altLang="en-US" dirty="0" smtClean="0"/>
              <a:t>– </a:t>
            </a:r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838200"/>
            <a:ext cx="10058401" cy="57554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udp_assign_poject(employee_id INT, project_id INT)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maxEmployeePorjectsCount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employeePorjectsCount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maxEmployeePorjectsCount :=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employeePorjectsCount := (SELECT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(*)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FROM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 AS ep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WHERE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ep.employee_id = employee_id);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 TRANSACTION;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employees_projects(employee_id, project_id)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(employee_id, project_id);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(employeePorjectsCount &gt; maxEmployeePorjectsCount) THEN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SIGNAL SQLSTATE '45000' SET MESSAGE_TEXT = 'The employee has too many projects';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ROLLBACK;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COMMIT;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IF;						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808412" y="664330"/>
            <a:ext cx="3290755" cy="449080"/>
          </a:xfrm>
          <a:prstGeom prst="wedgeRoundRectCallout">
            <a:avLst>
              <a:gd name="adj1" fmla="val -34779"/>
              <a:gd name="adj2" fmla="val 715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Procedure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389812" y="1724440"/>
            <a:ext cx="3290755" cy="449080"/>
          </a:xfrm>
          <a:prstGeom prst="wedgeRoundRectCallout">
            <a:avLst>
              <a:gd name="adj1" fmla="val -34779"/>
              <a:gd name="adj2" fmla="val -106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521898" y="2745810"/>
            <a:ext cx="3290755" cy="839236"/>
          </a:xfrm>
          <a:prstGeom prst="wedgeRoundRectCallout">
            <a:avLst>
              <a:gd name="adj1" fmla="val -54075"/>
              <a:gd name="adj2" fmla="val -274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 Declaration </a:t>
            </a:r>
            <a:r>
              <a:rPr lang="en-US" sz="2800" noProof="1">
                <a:solidFill>
                  <a:srgbClr val="FFFFFF"/>
                </a:solidFill>
              </a:rPr>
              <a:t>and </a:t>
            </a:r>
            <a:r>
              <a:rPr lang="en-US" sz="2800" noProof="1" smtClean="0">
                <a:solidFill>
                  <a:srgbClr val="FFFFFF"/>
                </a:solidFill>
              </a:rPr>
              <a:t>Initialization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32235" y="3278079"/>
            <a:ext cx="3290755" cy="449080"/>
          </a:xfrm>
          <a:prstGeom prst="wedgeRoundRectCallout">
            <a:avLst>
              <a:gd name="adj1" fmla="val -61408"/>
              <a:gd name="adj2" fmla="val -13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389811" y="4011684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Insert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718769" y="5382804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95322" y="5194369"/>
            <a:ext cx="2706555" cy="376871"/>
          </a:xfrm>
          <a:prstGeom prst="wedgeRoundRectCallout">
            <a:avLst>
              <a:gd name="adj1" fmla="val -29954"/>
              <a:gd name="adj2" fmla="val -894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Throw Exception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332235" y="6005754"/>
            <a:ext cx="3290755" cy="449080"/>
          </a:xfrm>
          <a:prstGeom prst="wedgeRoundRectCallout">
            <a:avLst>
              <a:gd name="adj1" fmla="val -60250"/>
              <a:gd name="adj2" fmla="val -44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32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</a:t>
            </a:r>
            <a:r>
              <a:rPr lang="en-US" altLang="en-US" dirty="0" smtClean="0"/>
              <a:t>– Execute </a:t>
            </a:r>
            <a:r>
              <a:rPr lang="en-US" altLang="en-US" dirty="0"/>
              <a:t>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048000"/>
            <a:ext cx="93726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 udp_assign_poject(263, 3)</a:t>
            </a:r>
            <a:endParaRPr lang="en-US" sz="4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903412" y="22098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Execute Procedure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121034" y="20320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23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41"/>
            <a:ext cx="12208669" cy="724404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Triggers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48796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are very much like stored procedures</a:t>
            </a:r>
          </a:p>
          <a:p>
            <a:pPr lvl="1"/>
            <a:r>
              <a:rPr lang="en-US" dirty="0"/>
              <a:t>Called in case of specific event</a:t>
            </a:r>
          </a:p>
          <a:p>
            <a:r>
              <a:rPr lang="en-US" dirty="0"/>
              <a:t>We do not call triggers explicitly</a:t>
            </a:r>
          </a:p>
          <a:p>
            <a:pPr lvl="1"/>
            <a:r>
              <a:rPr lang="en-US" dirty="0"/>
              <a:t>Triggers are attached to a table</a:t>
            </a:r>
          </a:p>
          <a:p>
            <a:pPr lvl="1"/>
            <a:r>
              <a:rPr lang="en-US" dirty="0"/>
              <a:t>Triggers are fired when a certain SQL statement is executed against the contents of the table</a:t>
            </a:r>
          </a:p>
          <a:p>
            <a:pPr lvl="1"/>
            <a:r>
              <a:rPr lang="en-US" dirty="0"/>
              <a:t>E.g. when a new row is inserted in given table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0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2468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Instead of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1674812" y="44196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2674980" y="2162150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38029" y="4495800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3492276" y="3657600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4946607" y="4357693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4180162" y="3531927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Oval 16"/>
          <p:cNvSpPr/>
          <p:nvPr/>
        </p:nvSpPr>
        <p:spPr>
          <a:xfrm>
            <a:off x="8151812" y="440329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8" name="Cloud 17"/>
          <p:cNvSpPr/>
          <p:nvPr/>
        </p:nvSpPr>
        <p:spPr>
          <a:xfrm>
            <a:off x="8151812" y="1920722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9" name="Arrow: Down 18"/>
          <p:cNvSpPr/>
          <p:nvPr/>
        </p:nvSpPr>
        <p:spPr>
          <a:xfrm rot="16200000">
            <a:off x="6711547" y="447949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rrow: Down 19"/>
          <p:cNvSpPr/>
          <p:nvPr/>
        </p:nvSpPr>
        <p:spPr>
          <a:xfrm rot="12524754">
            <a:off x="8069132" y="3317740"/>
            <a:ext cx="307048" cy="18495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Down 20"/>
          <p:cNvSpPr/>
          <p:nvPr/>
        </p:nvSpPr>
        <p:spPr>
          <a:xfrm rot="16200000">
            <a:off x="10970573" y="4431036"/>
            <a:ext cx="571597" cy="1350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Down 21"/>
          <p:cNvSpPr/>
          <p:nvPr/>
        </p:nvSpPr>
        <p:spPr>
          <a:xfrm rot="20386625">
            <a:off x="9965253" y="3379340"/>
            <a:ext cx="335516" cy="1681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Oval 22"/>
          <p:cNvSpPr/>
          <p:nvPr/>
        </p:nvSpPr>
        <p:spPr>
          <a:xfrm>
            <a:off x="8151812" y="4408541"/>
            <a:ext cx="1828800" cy="14478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29474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Triggers</a:t>
            </a: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2973" y="4131001"/>
            <a:ext cx="2133598" cy="23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83" y="4987141"/>
            <a:ext cx="1535790" cy="15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en-US" dirty="0" smtClean="0"/>
              <a:t>Events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006505" y="1538001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Events</a:t>
            </a:r>
            <a:endParaRPr lang="en-US" sz="2800" b="1" dirty="0"/>
          </a:p>
        </p:txBody>
      </p:sp>
      <p:sp>
        <p:nvSpPr>
          <p:cNvPr id="25" name="Oval 24"/>
          <p:cNvSpPr/>
          <p:nvPr/>
        </p:nvSpPr>
        <p:spPr>
          <a:xfrm>
            <a:off x="1827212" y="41910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INSERT</a:t>
            </a:r>
            <a:endParaRPr lang="en-US" sz="2800" b="1" dirty="0"/>
          </a:p>
        </p:txBody>
      </p:sp>
      <p:sp>
        <p:nvSpPr>
          <p:cNvPr id="26" name="Oval 25"/>
          <p:cNvSpPr/>
          <p:nvPr/>
        </p:nvSpPr>
        <p:spPr>
          <a:xfrm>
            <a:off x="5178424" y="4165729"/>
            <a:ext cx="1982788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UPDATE</a:t>
            </a:r>
            <a:endParaRPr lang="en-US" sz="2800" b="1" dirty="0"/>
          </a:p>
        </p:txBody>
      </p:sp>
      <p:sp>
        <p:nvSpPr>
          <p:cNvPr id="27" name="Oval 26"/>
          <p:cNvSpPr/>
          <p:nvPr/>
        </p:nvSpPr>
        <p:spPr>
          <a:xfrm>
            <a:off x="8380412" y="4165729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DELETE</a:t>
            </a:r>
            <a:endParaRPr lang="en-US" sz="2800" b="1" dirty="0"/>
          </a:p>
        </p:txBody>
      </p:sp>
      <p:sp>
        <p:nvSpPr>
          <p:cNvPr id="28" name="Arrow: Down 15"/>
          <p:cNvSpPr/>
          <p:nvPr/>
        </p:nvSpPr>
        <p:spPr>
          <a:xfrm rot="2833933">
            <a:off x="4077818" y="2824623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15"/>
          <p:cNvSpPr/>
          <p:nvPr/>
        </p:nvSpPr>
        <p:spPr>
          <a:xfrm rot="18390524">
            <a:off x="7479563" y="2680994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Down 15"/>
          <p:cNvSpPr/>
          <p:nvPr/>
        </p:nvSpPr>
        <p:spPr>
          <a:xfrm>
            <a:off x="5870166" y="3286202"/>
            <a:ext cx="445316" cy="716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68369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en-US" dirty="0" smtClean="0"/>
              <a:t>Triggers</a:t>
            </a:r>
            <a:endParaRPr lang="bg-BG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682240"/>
              </p:ext>
            </p:extLst>
          </p:nvPr>
        </p:nvGraphicFramePr>
        <p:xfrm>
          <a:off x="1141412" y="1684336"/>
          <a:ext cx="5294312" cy="22780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904897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27794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7086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2878" y="1008262"/>
            <a:ext cx="2931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</a:t>
            </a:r>
            <a:endParaRPr lang="bg-BG" sz="2800" dirty="0"/>
          </a:p>
        </p:txBody>
      </p:sp>
      <p:graphicFrame>
        <p:nvGraphicFramePr>
          <p:cNvPr id="9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0989742"/>
              </p:ext>
            </p:extLst>
          </p:nvPr>
        </p:nvGraphicFramePr>
        <p:xfrm>
          <a:off x="1104900" y="4956985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55588" y="4402747"/>
            <a:ext cx="3969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EmployeesProjectsHistory</a:t>
            </a:r>
            <a:endParaRPr lang="bg-BG" sz="2800" dirty="0"/>
          </a:p>
        </p:txBody>
      </p:sp>
      <p:graphicFrame>
        <p:nvGraphicFramePr>
          <p:cNvPr id="11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689335"/>
              </p:ext>
            </p:extLst>
          </p:nvPr>
        </p:nvGraphicFramePr>
        <p:xfrm>
          <a:off x="1104900" y="5951570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41412" y="2823368"/>
            <a:ext cx="5294312" cy="6056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   </a:t>
            </a:r>
            <a:endParaRPr lang="bg-BG" sz="2800" dirty="0"/>
          </a:p>
        </p:txBody>
      </p:sp>
      <p:sp>
        <p:nvSpPr>
          <p:cNvPr id="12" name="Oval 11"/>
          <p:cNvSpPr/>
          <p:nvPr/>
        </p:nvSpPr>
        <p:spPr>
          <a:xfrm>
            <a:off x="7747112" y="4842490"/>
            <a:ext cx="4038600" cy="160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TRIGGER</a:t>
            </a:r>
            <a:endParaRPr lang="bg-BG" sz="2800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704012" y="1649709"/>
            <a:ext cx="523616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 EmployeesProjects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EmployeeID =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ProjectID = 12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rrow: Down 15"/>
          <p:cNvSpPr/>
          <p:nvPr/>
        </p:nvSpPr>
        <p:spPr>
          <a:xfrm rot="18259057">
            <a:off x="7315855" y="3583262"/>
            <a:ext cx="315613" cy="151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5400000">
            <a:off x="6973525" y="5466684"/>
            <a:ext cx="318810" cy="663045"/>
          </a:xfrm>
          <a:prstGeom prst="downArrow">
            <a:avLst>
              <a:gd name="adj1" fmla="val 50000"/>
              <a:gd name="adj2" fmla="val 66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06177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7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– </a:t>
            </a:r>
            <a:r>
              <a:rPr lang="en-US" dirty="0" smtClean="0"/>
              <a:t>Create </a:t>
            </a:r>
            <a:r>
              <a:rPr lang="en-US" dirty="0" smtClean="0"/>
              <a:t>Trigger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303212" y="990600"/>
            <a:ext cx="1143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tr_LogRecords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EmployeesProjects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EmployeesProjectsHistory(EmployeeID, 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d.EmployeeID, d.ProjectID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</a:t>
            </a:r>
            <a:r>
              <a:rPr lang="en-US" sz="2600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deleted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 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837492" y="1063444"/>
            <a:ext cx="3290755" cy="449080"/>
          </a:xfrm>
          <a:prstGeom prst="wedgeRoundRectCallout">
            <a:avLst>
              <a:gd name="adj1" fmla="val -59865"/>
              <a:gd name="adj2" fmla="val 15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2834" y="1652300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Table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6412" y="2196312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Type + Event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7812" y="4648200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Deleted Data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4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Before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06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7755023" y="4646625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8755191" y="2389175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718240" y="4722825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9572487" y="3884625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11026818" y="4584718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10260373" y="3758952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Oval 23"/>
          <p:cNvSpPr/>
          <p:nvPr/>
        </p:nvSpPr>
        <p:spPr>
          <a:xfrm>
            <a:off x="2297391" y="464662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25" name="Cloud 24"/>
          <p:cNvSpPr/>
          <p:nvPr/>
        </p:nvSpPr>
        <p:spPr>
          <a:xfrm>
            <a:off x="1154391" y="2195328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26" name="Arrow: Down 25"/>
          <p:cNvSpPr/>
          <p:nvPr/>
        </p:nvSpPr>
        <p:spPr>
          <a:xfrm rot="16200000">
            <a:off x="603918" y="472282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rrow: Down 26"/>
          <p:cNvSpPr/>
          <p:nvPr/>
        </p:nvSpPr>
        <p:spPr>
          <a:xfrm rot="10800000">
            <a:off x="1575478" y="3701721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Arrow: Down 27"/>
          <p:cNvSpPr/>
          <p:nvPr/>
        </p:nvSpPr>
        <p:spPr>
          <a:xfrm rot="16200000">
            <a:off x="4912496" y="4584719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28"/>
          <p:cNvSpPr/>
          <p:nvPr/>
        </p:nvSpPr>
        <p:spPr>
          <a:xfrm rot="20894067">
            <a:off x="2153620" y="3638672"/>
            <a:ext cx="311252" cy="1219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64389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</a:t>
            </a:r>
            <a:r>
              <a:rPr lang="en-US" dirty="0" smtClean="0"/>
              <a:t>Events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006505" y="1538001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Events</a:t>
            </a:r>
            <a:endParaRPr lang="en-US" sz="2800" b="1" dirty="0"/>
          </a:p>
        </p:txBody>
      </p:sp>
      <p:sp>
        <p:nvSpPr>
          <p:cNvPr id="25" name="Oval 24"/>
          <p:cNvSpPr/>
          <p:nvPr/>
        </p:nvSpPr>
        <p:spPr>
          <a:xfrm>
            <a:off x="1827212" y="41910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INSERT</a:t>
            </a:r>
            <a:endParaRPr lang="en-US" sz="2800" b="1" dirty="0"/>
          </a:p>
        </p:txBody>
      </p:sp>
      <p:sp>
        <p:nvSpPr>
          <p:cNvPr id="26" name="Oval 25"/>
          <p:cNvSpPr/>
          <p:nvPr/>
        </p:nvSpPr>
        <p:spPr>
          <a:xfrm>
            <a:off x="5178424" y="4165729"/>
            <a:ext cx="1982788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UPDATE</a:t>
            </a:r>
            <a:endParaRPr lang="en-US" sz="2800" b="1" dirty="0"/>
          </a:p>
        </p:txBody>
      </p:sp>
      <p:sp>
        <p:nvSpPr>
          <p:cNvPr id="27" name="Oval 26"/>
          <p:cNvSpPr/>
          <p:nvPr/>
        </p:nvSpPr>
        <p:spPr>
          <a:xfrm>
            <a:off x="8380412" y="4165729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DELETE</a:t>
            </a:r>
            <a:endParaRPr lang="en-US" sz="2800" b="1" dirty="0"/>
          </a:p>
        </p:txBody>
      </p:sp>
      <p:sp>
        <p:nvSpPr>
          <p:cNvPr id="28" name="Arrow: Down 15"/>
          <p:cNvSpPr/>
          <p:nvPr/>
        </p:nvSpPr>
        <p:spPr>
          <a:xfrm rot="2833933">
            <a:off x="4077818" y="2824623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15"/>
          <p:cNvSpPr/>
          <p:nvPr/>
        </p:nvSpPr>
        <p:spPr>
          <a:xfrm rot="18390524">
            <a:off x="7479563" y="2680994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Down 15"/>
          <p:cNvSpPr/>
          <p:nvPr/>
        </p:nvSpPr>
        <p:spPr>
          <a:xfrm>
            <a:off x="5870166" y="3286202"/>
            <a:ext cx="445316" cy="716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08041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Triggers</a:t>
            </a:r>
            <a:endParaRPr lang="bg-BG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1141412" y="1684336"/>
          <a:ext cx="5294312" cy="22780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904897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27794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7086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2878" y="1008262"/>
            <a:ext cx="3114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employees_projects</a:t>
            </a:r>
            <a:endParaRPr lang="bg-BG" sz="2800" dirty="0"/>
          </a:p>
        </p:txBody>
      </p:sp>
      <p:graphicFrame>
        <p:nvGraphicFramePr>
          <p:cNvPr id="9" name="Content Placeholder 1"/>
          <p:cNvGraphicFramePr>
            <a:graphicFrameLocks/>
          </p:cNvGraphicFramePr>
          <p:nvPr/>
        </p:nvGraphicFramePr>
        <p:xfrm>
          <a:off x="1104900" y="4956985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55588" y="4402747"/>
            <a:ext cx="3969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EmployeesProjectsHistory</a:t>
            </a:r>
            <a:endParaRPr lang="bg-BG" sz="2800" dirty="0"/>
          </a:p>
        </p:txBody>
      </p:sp>
      <p:graphicFrame>
        <p:nvGraphicFramePr>
          <p:cNvPr id="11" name="Content Placeholder 1"/>
          <p:cNvGraphicFramePr>
            <a:graphicFrameLocks/>
          </p:cNvGraphicFramePr>
          <p:nvPr/>
        </p:nvGraphicFramePr>
        <p:xfrm>
          <a:off x="1104900" y="5951570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41412" y="2823368"/>
            <a:ext cx="5294312" cy="6056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   </a:t>
            </a:r>
            <a:endParaRPr lang="bg-BG" sz="2800" dirty="0"/>
          </a:p>
        </p:txBody>
      </p:sp>
      <p:sp>
        <p:nvSpPr>
          <p:cNvPr id="12" name="Oval 11"/>
          <p:cNvSpPr/>
          <p:nvPr/>
        </p:nvSpPr>
        <p:spPr>
          <a:xfrm>
            <a:off x="7747112" y="4842490"/>
            <a:ext cx="4038600" cy="160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TRIGGER</a:t>
            </a:r>
            <a:endParaRPr lang="bg-BG" sz="2800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704012" y="1649709"/>
            <a:ext cx="523616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 employees_projects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employee_id =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project_id = 12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rrow: Down 15"/>
          <p:cNvSpPr/>
          <p:nvPr/>
        </p:nvSpPr>
        <p:spPr>
          <a:xfrm rot="18259057">
            <a:off x="7315855" y="3583262"/>
            <a:ext cx="315613" cy="151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5400000">
            <a:off x="6930188" y="5441566"/>
            <a:ext cx="318810" cy="663045"/>
          </a:xfrm>
          <a:prstGeom prst="downArrow">
            <a:avLst>
              <a:gd name="adj1" fmla="val 50000"/>
              <a:gd name="adj2" fmla="val 66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85760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7" grpId="0" animBg="1"/>
      <p:bldP spid="12" grpId="0" animBg="1"/>
      <p:bldP spid="15" grpId="0" animBg="1"/>
      <p:bldP spid="16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– </a:t>
            </a:r>
            <a:r>
              <a:rPr lang="en-US" dirty="0" smtClean="0"/>
              <a:t>Create </a:t>
            </a:r>
            <a:r>
              <a:rPr lang="en-US" dirty="0" smtClean="0"/>
              <a:t>Trigger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303212" y="990600"/>
            <a:ext cx="114300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tr_delete_records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employees_projects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EACH ROW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INSERT 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INTO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employees_projects_history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employee_id, project_id)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VALUES(old.employee_id, old.project_id);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  <a:endParaRPr lang="en-US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7299457" y="1414508"/>
            <a:ext cx="3290755" cy="449080"/>
          </a:xfrm>
          <a:prstGeom prst="wedgeRoundRectCallout">
            <a:avLst>
              <a:gd name="adj1" fmla="val -59865"/>
              <a:gd name="adj2" fmla="val 15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487001" y="2594593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Table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2834" y="1951955"/>
            <a:ext cx="3290755" cy="449080"/>
          </a:xfrm>
          <a:prstGeom prst="wedgeRoundRectCallout">
            <a:avLst>
              <a:gd name="adj1" fmla="val -76846"/>
              <a:gd name="adj2" fmla="val -16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Type + Event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332235" y="4828506"/>
            <a:ext cx="3290755" cy="449080"/>
          </a:xfrm>
          <a:prstGeom prst="wedgeRoundRectCallout">
            <a:avLst>
              <a:gd name="adj1" fmla="val -30148"/>
              <a:gd name="adj2" fmla="val -81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Deleted Data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856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1600200"/>
            <a:ext cx="11804821" cy="3725679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 dirty="0"/>
              <a:t>User defined functions and store procedures save code repetition.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Create triggers that apply a given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GB" sz="3600" dirty="0"/>
              <a:t>Use </a:t>
            </a:r>
            <a:r>
              <a:rPr lang="en-US" sz="3600" dirty="0"/>
              <a:t>transactions if we want to be </a:t>
            </a:r>
            <a:br>
              <a:rPr lang="en-US" sz="3600" dirty="0"/>
            </a:br>
            <a:r>
              <a:rPr lang="en-US" sz="3600" dirty="0"/>
              <a:t>sure that if all the behavior goes as </a:t>
            </a:r>
            <a:br>
              <a:rPr lang="en-US" sz="3600" dirty="0"/>
            </a:br>
            <a:r>
              <a:rPr lang="en-US" sz="3600" dirty="0"/>
              <a:t>planned</a:t>
            </a:r>
            <a:r>
              <a:rPr lang="en-US" sz="3200" dirty="0"/>
              <a:t/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14" y="3638171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Functions, Triggers and Transactions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293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-35169"/>
            <a:ext cx="12204701" cy="813646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9845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723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Basics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911799"/>
            <a:ext cx="4344280" cy="5946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7711" y="4909729"/>
            <a:ext cx="948417" cy="1615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39" y="3066358"/>
            <a:ext cx="1191384" cy="1637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68" y="1151121"/>
            <a:ext cx="1480161" cy="1859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4" y="173033"/>
            <a:ext cx="2023861" cy="2569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5" y="2875707"/>
            <a:ext cx="1647782" cy="1647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4622623"/>
            <a:ext cx="3238500" cy="2024063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7370111">
            <a:off x="3601040" y="1521304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4896128">
            <a:off x="8380618" y="1815918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7370111">
            <a:off x="3159976" y="3432896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247702">
            <a:off x="8565002" y="3541769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636567">
            <a:off x="4131915" y="5467370"/>
            <a:ext cx="293068" cy="942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463750">
            <a:off x="8611913" y="4984867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that always returns a value/values</a:t>
            </a:r>
          </a:p>
          <a:p>
            <a:r>
              <a:rPr lang="en-US" dirty="0" smtClean="0"/>
              <a:t>Can accept parameters</a:t>
            </a:r>
          </a:p>
          <a:p>
            <a:r>
              <a:rPr lang="en-US" dirty="0" smtClean="0"/>
              <a:t>Can be nested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80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Create </a:t>
            </a:r>
            <a:r>
              <a:rPr lang="en-US" dirty="0" smtClean="0"/>
              <a:t>Functions Setup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22790"/>
              </p:ext>
            </p:extLst>
          </p:nvPr>
        </p:nvGraphicFramePr>
        <p:xfrm>
          <a:off x="760412" y="2057400"/>
          <a:ext cx="10634418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44806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0412" y="1287959"/>
            <a:ext cx="2027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Projects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29842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udf_ProjectDurationWeeks (@StartDate DATETIME, @EndDate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 @projectWeeks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IF(@EndDate IS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@EndDate = GETDATE()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@projectWeeks = DATEDIFF(WEEK, @StartDate, @EndDate)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@projectWeeks;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808412" y="1709075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Function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noProof="1" smtClean="0">
                <a:solidFill>
                  <a:srgbClr val="FFFFFF"/>
                </a:solidFill>
              </a:rPr>
              <a:t>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961312" y="1730411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217612" y="2505480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Value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622990" y="2711647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61012" y="3641335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IF Statement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89612" y="5715000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result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</a:t>
            </a:r>
            <a:r>
              <a:rPr lang="en-US" dirty="0" smtClean="0"/>
              <a:t>Execute </a:t>
            </a:r>
            <a:r>
              <a:rPr lang="en-US" dirty="0"/>
              <a:t>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ProjectID]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,[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StartDate]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,[EndDate]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,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dbo.udf_ProjectDurationWeeks([StartDate],[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EndDate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AS ProjectWeeks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[SoftUni].[dbo].[Projects]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69696"/>
              </p:ext>
            </p:extLst>
          </p:nvPr>
        </p:nvGraphicFramePr>
        <p:xfrm>
          <a:off x="684212" y="4212287"/>
          <a:ext cx="10634420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ProjectWeeks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5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52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103812" y="1628157"/>
            <a:ext cx="3290755" cy="476903"/>
          </a:xfrm>
          <a:prstGeom prst="wedgeRoundRectCallout">
            <a:avLst>
              <a:gd name="adj1" fmla="val -38792"/>
              <a:gd name="adj2" fmla="val 89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Call function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1728</Words>
  <Application>Microsoft Office PowerPoint</Application>
  <PresentationFormat>Custom</PresentationFormat>
  <Paragraphs>572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User-defined functions, procedures and triggers, Transactions</vt:lpstr>
      <vt:lpstr>Questions</vt:lpstr>
      <vt:lpstr>Table of Contents </vt:lpstr>
      <vt:lpstr>PowerPoint Presentation</vt:lpstr>
      <vt:lpstr>Functions Basics</vt:lpstr>
      <vt:lpstr>Functions Basics</vt:lpstr>
      <vt:lpstr>SQL Server – Create Functions Setup </vt:lpstr>
      <vt:lpstr>SQL Server – Create Functions </vt:lpstr>
      <vt:lpstr>SQL Server – Execute Functions </vt:lpstr>
      <vt:lpstr>MySQL – Create Functions Setup </vt:lpstr>
      <vt:lpstr>MySQL – Create Functions </vt:lpstr>
      <vt:lpstr>SQL Server – Execute Functions </vt:lpstr>
      <vt:lpstr>PowerPoint Presentation</vt:lpstr>
      <vt:lpstr>What is the name of the game?</vt:lpstr>
      <vt:lpstr>Checkpoints in games</vt:lpstr>
      <vt:lpstr>What are Transactions?</vt:lpstr>
      <vt:lpstr>Transactions Syntax</vt:lpstr>
      <vt:lpstr>PowerPoint Presentation</vt:lpstr>
      <vt:lpstr>Stored Procedures Basics</vt:lpstr>
      <vt:lpstr>Stored Procedures Basics</vt:lpstr>
      <vt:lpstr>SQL Server – Create Stored Procedures</vt:lpstr>
      <vt:lpstr>SQL Server – Creating stored procedures</vt:lpstr>
      <vt:lpstr>SQL Server – Execute procedure</vt:lpstr>
      <vt:lpstr>MySQL – Create Stored Procedures</vt:lpstr>
      <vt:lpstr>MySQL – Creating stored procedures</vt:lpstr>
      <vt:lpstr>MySQL – Execute stored procedures</vt:lpstr>
      <vt:lpstr>PowerPoint Presentation</vt:lpstr>
      <vt:lpstr>What Are Triggers?</vt:lpstr>
      <vt:lpstr>SQL Server Types of Triggers</vt:lpstr>
      <vt:lpstr>SQL Server Events</vt:lpstr>
      <vt:lpstr>SQL Server Triggers</vt:lpstr>
      <vt:lpstr>SQL Server – Create Trigger</vt:lpstr>
      <vt:lpstr>MySQL Types of Triggers</vt:lpstr>
      <vt:lpstr>MySQL Events</vt:lpstr>
      <vt:lpstr>MySQL Triggers</vt:lpstr>
      <vt:lpstr>MySQL – Create Trigger</vt:lpstr>
      <vt:lpstr>Summary</vt:lpstr>
      <vt:lpstr>Functions, Triggers and Transactions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 - Overview</dc:title>
  <dc:subject>Software Development Course</dc:subject>
  <dc:creator/>
  <cp:keywords>Databases, SQL, programming, SoftUni, Software University, programming, software development, software engineering, course, database systems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2016-10-07T14:40:04Z</dcterms:modified>
  <cp:category>Databases, SQL, programming, SoftUni, Software University, programming, software development, software engineering, course, database systems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